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7" r:id="rId10"/>
    <p:sldId id="268" r:id="rId11"/>
    <p:sldId id="269" r:id="rId12"/>
    <p:sldId id="263" r:id="rId13"/>
    <p:sldId id="264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86" d="100"/>
          <a:sy n="86" d="100"/>
        </p:scale>
        <p:origin x="3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2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55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27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11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69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84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55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648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27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760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02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99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2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8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367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0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13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ew.Mietchen@wsu.edu" TargetMode="External"/><Relationship Id="rId2" Type="http://schemas.openxmlformats.org/officeDocument/2006/relationships/hyperlink" Target="mailto:hitesh.bahar@wsu.edu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79A2E3A-88DD-4B27-909A-4031901CC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3822B-ED40-964E-BAAB-E0119FDAA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2" y="609601"/>
            <a:ext cx="9285822" cy="3402562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Dynamics of an Epidemic Network Model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2FC9FC5-AE70-47F7-97E7-DD8418F0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A3F7A-C642-ED46-B392-C7972C3B8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67276"/>
            <a:ext cx="9285822" cy="92392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Hitesh Bahar 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Matthew Mietchen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6211A9-0224-42CE-8B84-2223FD5F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028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2986-56BC-1749-97ED-E2D0764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8916987" cy="810491"/>
          </a:xfrm>
        </p:spPr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EFB2D-78E3-4E2F-A69D-64FEB6F6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578" y="1071647"/>
            <a:ext cx="3640843" cy="2520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C4342-2138-4AB3-AC2F-646D6F5F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244" y="1065321"/>
            <a:ext cx="3710311" cy="252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1DB10-3E58-43D3-B1FC-8CF26773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68" y="3759939"/>
            <a:ext cx="3526061" cy="2667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AC90F7-90CD-4B77-9218-A0691A5C3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246" y="3732567"/>
            <a:ext cx="3598566" cy="2667493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9AE1AFEC-7E40-476D-B059-F99655013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0131" y="1071646"/>
            <a:ext cx="3640844" cy="252000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69F585-D5A1-4D23-8B62-C8CA7ED68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39" y="3759939"/>
            <a:ext cx="3526061" cy="26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0C32-3B8F-D14A-80F7-6DF33F52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493" y="15529"/>
            <a:ext cx="7367156" cy="1122220"/>
          </a:xfrm>
        </p:spPr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1744B-F6B5-4CDE-81D0-EDE56B8E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122" y="1124236"/>
            <a:ext cx="3478432" cy="2442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CA41C-4384-48A8-9F28-4B85346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152" y="1137749"/>
            <a:ext cx="3478432" cy="2358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36A1-2332-4FB6-90DA-6F95BED6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99" y="3810478"/>
            <a:ext cx="3314046" cy="2819479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AECDA1B-5443-417E-9ED2-BDE524027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5296" y="1095715"/>
            <a:ext cx="3478432" cy="2442924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81C5A2-1AB0-4C7B-B9F6-6C968E3CC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15" y="3844031"/>
            <a:ext cx="3314047" cy="28194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A4BB44-E92E-4279-81B4-B4D574FC9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345" y="3810478"/>
            <a:ext cx="3314045" cy="28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3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320B-E254-1641-B09C-799E01A3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2986"/>
          </a:xfrm>
        </p:spPr>
        <p:txBody>
          <a:bodyPr/>
          <a:lstStyle/>
          <a:p>
            <a:r>
              <a:rPr lang="en-US" dirty="0"/>
              <a:t>Meta-population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9432-A79E-6C4A-9CCC-A05F9177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33491"/>
            <a:ext cx="9905998" cy="4157709"/>
          </a:xfrm>
        </p:spPr>
        <p:txBody>
          <a:bodyPr>
            <a:normAutofit/>
          </a:bodyPr>
          <a:lstStyle/>
          <a:p>
            <a:r>
              <a:rPr lang="en-US" dirty="0"/>
              <a:t>Main Question:</a:t>
            </a:r>
          </a:p>
          <a:p>
            <a:pPr lvl="1"/>
            <a:r>
              <a:rPr lang="en-US" dirty="0"/>
              <a:t>Does patient transfers between hospitals have an effect on the Spread of MRSA</a:t>
            </a:r>
          </a:p>
          <a:p>
            <a:endParaRPr lang="en-US" dirty="0"/>
          </a:p>
          <a:p>
            <a:r>
              <a:rPr lang="en-US" dirty="0"/>
              <a:t>Meta-population model structure </a:t>
            </a:r>
          </a:p>
          <a:p>
            <a:pPr lvl="1"/>
            <a:r>
              <a:rPr lang="en-US" dirty="0"/>
              <a:t>Infection spreads within Hospitals</a:t>
            </a:r>
          </a:p>
          <a:p>
            <a:pPr lvl="2"/>
            <a:r>
              <a:rPr lang="en-US" dirty="0"/>
              <a:t>100 hospitals w/ SIS model per hospital</a:t>
            </a:r>
          </a:p>
          <a:p>
            <a:pPr lvl="1"/>
            <a:r>
              <a:rPr lang="en-US" dirty="0"/>
              <a:t>Patient Transfers link the hospitals</a:t>
            </a:r>
          </a:p>
          <a:p>
            <a:pPr lvl="2"/>
            <a:r>
              <a:rPr lang="en-US" dirty="0"/>
              <a:t>probability of a colonized patient being transferred (per day)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8B4A6-4544-4BB0-93AC-CA6781F9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397" y="2982897"/>
            <a:ext cx="3909764" cy="16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4E6A-5355-F049-AD73-18769B48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922"/>
            <a:ext cx="9905998" cy="914400"/>
          </a:xfrm>
        </p:spPr>
        <p:txBody>
          <a:bodyPr/>
          <a:lstStyle/>
          <a:p>
            <a:r>
              <a:rPr lang="en-US" dirty="0"/>
              <a:t>Meta-population results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67ACB-443D-8443-948B-06786A88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8" y="1313321"/>
            <a:ext cx="3711889" cy="2640091"/>
          </a:xfrm>
          <a:prstGeom prst="rect">
            <a:avLst/>
          </a:prstGeom>
        </p:spPr>
      </p:pic>
      <p:pic>
        <p:nvPicPr>
          <p:cNvPr id="9" name="Picture 8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F5A66D08-D064-5548-AA91-C5D154F3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92" y="1313322"/>
            <a:ext cx="3711890" cy="264009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CEA275C-12A5-FC47-9667-1EB10862C92F}"/>
              </a:ext>
            </a:extLst>
          </p:cNvPr>
          <p:cNvSpPr/>
          <p:nvPr/>
        </p:nvSpPr>
        <p:spPr>
          <a:xfrm>
            <a:off x="5550794" y="2356834"/>
            <a:ext cx="1171978" cy="55379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2F7EFD-EC73-49BF-A53F-527B4359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088258" y="4199138"/>
            <a:ext cx="3515558" cy="2476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98310-84AC-48C4-BAF1-D6282DE070CF}"/>
              </a:ext>
            </a:extLst>
          </p:cNvPr>
          <p:cNvSpPr txBox="1"/>
          <p:nvPr/>
        </p:nvSpPr>
        <p:spPr>
          <a:xfrm>
            <a:off x="1044022" y="4358936"/>
            <a:ext cx="5678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Nodes/Patches  with Status Susceptible (0) and Infected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close two patches should be allow transmission to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 colonize its neighbors, and check colonization occur.</a:t>
            </a:r>
          </a:p>
        </p:txBody>
      </p:sp>
    </p:spTree>
    <p:extLst>
      <p:ext uri="{BB962C8B-B14F-4D97-AF65-F5344CB8AC3E}">
        <p14:creationId xmlns:p14="http://schemas.microsoft.com/office/powerpoint/2010/main" val="20069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2A4A-B24C-EA47-8DC0-7710ACD3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0107"/>
          </a:xfrm>
        </p:spPr>
        <p:txBody>
          <a:bodyPr/>
          <a:lstStyle/>
          <a:p>
            <a:r>
              <a:rPr lang="en-US" dirty="0"/>
              <a:t>Discussion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8435-942E-9041-9802-774D19BEE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8496"/>
            <a:ext cx="9905998" cy="4340179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Disease transmission within a hospital is dependent upon the Reproduction Rate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Network structure seems to play a role on disease transmission</a:t>
            </a:r>
          </a:p>
          <a:p>
            <a:pPr lvl="2"/>
            <a:r>
              <a:rPr lang="en-US" dirty="0"/>
              <a:t>More highly structured graphs allow spread to happen faster</a:t>
            </a:r>
          </a:p>
          <a:p>
            <a:pPr lvl="3"/>
            <a:r>
              <a:rPr lang="en-US" dirty="0" err="1"/>
              <a:t>Barabasi</a:t>
            </a:r>
            <a:r>
              <a:rPr lang="en-US" dirty="0"/>
              <a:t> network findings</a:t>
            </a:r>
          </a:p>
          <a:p>
            <a:pPr lvl="1"/>
            <a:r>
              <a:rPr lang="en-US" dirty="0"/>
              <a:t>A Relatively low R</a:t>
            </a:r>
            <a:r>
              <a:rPr lang="en-US" baseline="-25000" dirty="0"/>
              <a:t>0</a:t>
            </a:r>
            <a:r>
              <a:rPr lang="en-US" dirty="0"/>
              <a:t> can have large impacts</a:t>
            </a:r>
          </a:p>
          <a:p>
            <a:pPr lvl="1"/>
            <a:r>
              <a:rPr lang="en-US" dirty="0"/>
              <a:t>Time until an epidemic begins and the rate of spread seem important in the models 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Connecting many sis epidemic models across a network proves challenging</a:t>
            </a:r>
          </a:p>
        </p:txBody>
      </p:sp>
    </p:spTree>
    <p:extLst>
      <p:ext uri="{BB962C8B-B14F-4D97-AF65-F5344CB8AC3E}">
        <p14:creationId xmlns:p14="http://schemas.microsoft.com/office/powerpoint/2010/main" val="372665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7288-B3DF-C24C-9CD4-6CBB4612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/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460-FFF8-2740-85EC-F8B491B0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network structures by increasing time steps and simulations</a:t>
            </a:r>
          </a:p>
          <a:p>
            <a:endParaRPr lang="en-US" dirty="0"/>
          </a:p>
          <a:p>
            <a:r>
              <a:rPr lang="en-US" dirty="0"/>
              <a:t>Finalize the implementation of the SIS models in a Meta-Population Network</a:t>
            </a:r>
          </a:p>
          <a:p>
            <a:endParaRPr lang="en-US" dirty="0"/>
          </a:p>
          <a:p>
            <a:r>
              <a:rPr lang="en-US" dirty="0"/>
              <a:t>Study dynamics of disease spread across a meta-population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23207-F47F-DA42-8CD1-9622F35B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Hitesh </a:t>
            </a:r>
            <a:r>
              <a:rPr lang="en-US" sz="2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Bahar</a:t>
            </a:r>
            <a:b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1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hlinkClick r:id="rId2"/>
              </a:rPr>
              <a:t>hitesh.bahar@wsu.edu</a:t>
            </a:r>
            <a:r>
              <a:rPr lang="en-US" sz="1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b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Matthew Mietchen</a:t>
            </a:r>
            <a:br>
              <a:rPr lang="en-US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1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hlinkClick r:id="rId3"/>
              </a:rPr>
              <a:t>matthew.Mietchen@wsu.edu</a:t>
            </a:r>
            <a:r>
              <a:rPr lang="en-US" sz="1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01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9A30C-A8C7-4C43-A895-652E3653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801F-BC4D-D343-8732-A7D0C0E9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Antimicrobial Resistance (AMR) is a major challenge</a:t>
            </a:r>
          </a:p>
          <a:p>
            <a:pPr lvl="1"/>
            <a:r>
              <a:rPr lang="en-US" dirty="0"/>
              <a:t>i.e. MRSA (methicillin resistant staphylococcus aureus)</a:t>
            </a:r>
          </a:p>
          <a:p>
            <a:endParaRPr lang="en-US" dirty="0"/>
          </a:p>
          <a:p>
            <a:r>
              <a:rPr lang="en-US" dirty="0"/>
              <a:t>Disease transmission in hospitals are difficult to study</a:t>
            </a:r>
          </a:p>
          <a:p>
            <a:pPr lvl="1"/>
            <a:r>
              <a:rPr lang="en-US" dirty="0"/>
              <a:t>Disease models help to understand transmission dynamics</a:t>
            </a:r>
          </a:p>
          <a:p>
            <a:pPr lvl="1"/>
            <a:r>
              <a:rPr lang="en-US" dirty="0"/>
              <a:t>Pathogen colonization vs infection</a:t>
            </a:r>
          </a:p>
          <a:p>
            <a:pPr lvl="1"/>
            <a:endParaRPr lang="en-US" dirty="0"/>
          </a:p>
          <a:p>
            <a:r>
              <a:rPr lang="en-US" dirty="0"/>
              <a:t>Intra-hospital vs inter-hospital transmission</a:t>
            </a:r>
          </a:p>
          <a:p>
            <a:pPr lvl="1"/>
            <a:r>
              <a:rPr lang="en-US" dirty="0"/>
              <a:t>Pathogen transmission within a hospital is extremely complicated</a:t>
            </a:r>
          </a:p>
          <a:p>
            <a:pPr lvl="1"/>
            <a:r>
              <a:rPr lang="en-US" dirty="0"/>
              <a:t>Creates a meta-population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7B32-D3D2-924C-BF9D-93250299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5054"/>
            <a:ext cx="9905998" cy="910107"/>
          </a:xfrm>
        </p:spPr>
        <p:txBody>
          <a:bodyPr/>
          <a:lstStyle/>
          <a:p>
            <a:r>
              <a:rPr lang="en-US" dirty="0"/>
              <a:t>Intra-hospital 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7107-B884-804C-ACED-A57B1F5B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4101"/>
            <a:ext cx="9905998" cy="4664299"/>
          </a:xfrm>
        </p:spPr>
        <p:txBody>
          <a:bodyPr>
            <a:normAutofit/>
          </a:bodyPr>
          <a:lstStyle/>
          <a:p>
            <a:r>
              <a:rPr lang="en-US" dirty="0" err="1"/>
              <a:t>Mrsa</a:t>
            </a:r>
            <a:r>
              <a:rPr lang="en-US" dirty="0"/>
              <a:t> Transmission Stochastic Compartmental model</a:t>
            </a:r>
          </a:p>
          <a:p>
            <a:pPr lvl="1"/>
            <a:r>
              <a:rPr lang="en-US" dirty="0"/>
              <a:t>S (susceptible) – uncolonized patients</a:t>
            </a:r>
          </a:p>
          <a:p>
            <a:pPr lvl="1"/>
            <a:r>
              <a:rPr lang="en-US" dirty="0"/>
              <a:t>I  (Infected) – colonized patients</a:t>
            </a:r>
          </a:p>
          <a:p>
            <a:pPr lvl="1"/>
            <a:endParaRPr lang="en-US" dirty="0"/>
          </a:p>
          <a:p>
            <a:r>
              <a:rPr lang="en-US" dirty="0"/>
              <a:t>Model assumptions</a:t>
            </a:r>
          </a:p>
          <a:p>
            <a:pPr lvl="1"/>
            <a:r>
              <a:rPr lang="en-US" dirty="0"/>
              <a:t>Homogenous mixing (mass action) of patients</a:t>
            </a:r>
          </a:p>
          <a:p>
            <a:pPr lvl="1"/>
            <a:r>
              <a:rPr lang="en-US" dirty="0"/>
              <a:t>Patients are only colonized by other patients</a:t>
            </a:r>
          </a:p>
          <a:p>
            <a:pPr lvl="1"/>
            <a:r>
              <a:rPr lang="en-US" dirty="0"/>
              <a:t>Colonized patients are not treated (natural de-colonization only)</a:t>
            </a:r>
          </a:p>
          <a:p>
            <a:pPr lvl="1"/>
            <a:r>
              <a:rPr lang="en-US" dirty="0"/>
              <a:t>Closed hospital model</a:t>
            </a:r>
          </a:p>
        </p:txBody>
      </p:sp>
    </p:spTree>
    <p:extLst>
      <p:ext uri="{BB962C8B-B14F-4D97-AF65-F5344CB8AC3E}">
        <p14:creationId xmlns:p14="http://schemas.microsoft.com/office/powerpoint/2010/main" val="8992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B913-4700-A148-9684-A960F45C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08824"/>
          </a:xfrm>
        </p:spPr>
        <p:txBody>
          <a:bodyPr/>
          <a:lstStyle/>
          <a:p>
            <a:r>
              <a:rPr lang="en-US" dirty="0"/>
              <a:t>Intra-hospital 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4F1D-A697-0B45-842E-AD714392C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66999"/>
            <a:ext cx="5160135" cy="3124201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𝛃 (beta) – Colonization Rate</a:t>
            </a:r>
          </a:p>
          <a:p>
            <a:pPr lvl="1"/>
            <a:r>
              <a:rPr lang="en-US" dirty="0"/>
              <a:t>𝛄 (gamma) – Decolonization rate</a:t>
            </a:r>
          </a:p>
          <a:p>
            <a:pPr lvl="1"/>
            <a:r>
              <a:rPr lang="en-US" dirty="0"/>
              <a:t>𝛉 (theta) – Death or Discharge</a:t>
            </a:r>
          </a:p>
          <a:p>
            <a:pPr lvl="1"/>
            <a:r>
              <a:rPr lang="en-US" dirty="0"/>
              <a:t>𝛍 (mu) – Admissions who are colonized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E733E-2786-5641-931A-6C66DF66B435}"/>
              </a:ext>
            </a:extLst>
          </p:cNvPr>
          <p:cNvSpPr/>
          <p:nvPr/>
        </p:nvSpPr>
        <p:spPr>
          <a:xfrm>
            <a:off x="2810866" y="483657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B348-BE55-8C46-AA82-13455CCF644C}"/>
              </a:ext>
            </a:extLst>
          </p:cNvPr>
          <p:cNvSpPr/>
          <p:nvPr/>
        </p:nvSpPr>
        <p:spPr>
          <a:xfrm>
            <a:off x="2773200" y="288839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32ED8-4CBB-4843-B0BB-ABB86AB2D5B1}"/>
              </a:ext>
            </a:extLst>
          </p:cNvPr>
          <p:cNvSpPr txBox="1"/>
          <p:nvPr/>
        </p:nvSpPr>
        <p:spPr>
          <a:xfrm>
            <a:off x="3058019" y="2948283"/>
            <a:ext cx="103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</a:t>
            </a:r>
            <a:r>
              <a:rPr lang="en-US" sz="3600" b="1" baseline="-25000" dirty="0"/>
              <a:t>𝒊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E9AC-F566-C746-858F-B5B80B48C5D4}"/>
              </a:ext>
            </a:extLst>
          </p:cNvPr>
          <p:cNvSpPr txBox="1"/>
          <p:nvPr/>
        </p:nvSpPr>
        <p:spPr>
          <a:xfrm>
            <a:off x="3043146" y="4896463"/>
            <a:ext cx="106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</a:t>
            </a:r>
            <a:r>
              <a:rPr lang="en-US" sz="3600" b="1" baseline="-25000" dirty="0"/>
              <a:t>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/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/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662BF8-E5BE-CF48-8D7B-83E710EF291D}"/>
              </a:ext>
            </a:extLst>
          </p:cNvPr>
          <p:cNvCxnSpPr>
            <a:cxnSpLocks/>
          </p:cNvCxnSpPr>
          <p:nvPr/>
        </p:nvCxnSpPr>
        <p:spPr>
          <a:xfrm>
            <a:off x="4483989" y="4961783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BDBF2-8A7E-7142-83DE-5CA21F0D95EC}"/>
              </a:ext>
            </a:extLst>
          </p:cNvPr>
          <p:cNvCxnSpPr>
            <a:cxnSpLocks/>
          </p:cNvCxnSpPr>
          <p:nvPr/>
        </p:nvCxnSpPr>
        <p:spPr>
          <a:xfrm>
            <a:off x="4451552" y="3574378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6E3A51-DE95-C341-9448-7DD01C76DBCF}"/>
              </a:ext>
            </a:extLst>
          </p:cNvPr>
          <p:cNvCxnSpPr>
            <a:cxnSpLocks/>
          </p:cNvCxnSpPr>
          <p:nvPr/>
        </p:nvCxnSpPr>
        <p:spPr>
          <a:xfrm>
            <a:off x="4483988" y="5542794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9D67C3-73CA-6046-A112-32BE99FFB6F1}"/>
              </a:ext>
            </a:extLst>
          </p:cNvPr>
          <p:cNvCxnSpPr>
            <a:cxnSpLocks/>
          </p:cNvCxnSpPr>
          <p:nvPr/>
        </p:nvCxnSpPr>
        <p:spPr>
          <a:xfrm flipV="1">
            <a:off x="3591477" y="5791200"/>
            <a:ext cx="0" cy="5860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026E94-B0E1-CB4B-B066-9FA63CD4763A}"/>
              </a:ext>
            </a:extLst>
          </p:cNvPr>
          <p:cNvCxnSpPr>
            <a:cxnSpLocks/>
          </p:cNvCxnSpPr>
          <p:nvPr/>
        </p:nvCxnSpPr>
        <p:spPr>
          <a:xfrm>
            <a:off x="3202751" y="3853031"/>
            <a:ext cx="0" cy="775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4220B-B074-DF4B-AA61-FD4614B79650}"/>
              </a:ext>
            </a:extLst>
          </p:cNvPr>
          <p:cNvCxnSpPr>
            <a:cxnSpLocks/>
          </p:cNvCxnSpPr>
          <p:nvPr/>
        </p:nvCxnSpPr>
        <p:spPr>
          <a:xfrm flipV="1">
            <a:off x="3862597" y="3818214"/>
            <a:ext cx="0" cy="810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9552D-9BBB-794D-B22F-F5A50B02EE7B}"/>
              </a:ext>
            </a:extLst>
          </p:cNvPr>
          <p:cNvCxnSpPr>
            <a:cxnSpLocks/>
          </p:cNvCxnSpPr>
          <p:nvPr/>
        </p:nvCxnSpPr>
        <p:spPr>
          <a:xfrm>
            <a:off x="3535958" y="2021594"/>
            <a:ext cx="0" cy="6454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/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/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/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𝛄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/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𝛃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BC7286-22C7-8749-A525-427E049430FB}"/>
              </a:ext>
            </a:extLst>
          </p:cNvPr>
          <p:cNvCxnSpPr>
            <a:cxnSpLocks/>
          </p:cNvCxnSpPr>
          <p:nvPr/>
        </p:nvCxnSpPr>
        <p:spPr>
          <a:xfrm>
            <a:off x="4437665" y="2993367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E82E0D-CC6A-8142-9AF9-31778A0E52C2}"/>
              </a:ext>
            </a:extLst>
          </p:cNvPr>
          <p:cNvCxnSpPr>
            <a:cxnSpLocks/>
          </p:cNvCxnSpPr>
          <p:nvPr/>
        </p:nvCxnSpPr>
        <p:spPr>
          <a:xfrm>
            <a:off x="1493289" y="3271448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59BB53-7A30-7B4A-ACBE-34E5F090B85B}"/>
              </a:ext>
            </a:extLst>
          </p:cNvPr>
          <p:cNvCxnSpPr>
            <a:cxnSpLocks/>
          </p:cNvCxnSpPr>
          <p:nvPr/>
        </p:nvCxnSpPr>
        <p:spPr>
          <a:xfrm>
            <a:off x="1493290" y="5266582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6E49742-B46F-5648-8686-DF807EAE8685}"/>
              </a:ext>
            </a:extLst>
          </p:cNvPr>
          <p:cNvCxnSpPr>
            <a:cxnSpLocks/>
          </p:cNvCxnSpPr>
          <p:nvPr/>
        </p:nvCxnSpPr>
        <p:spPr>
          <a:xfrm>
            <a:off x="6616935" y="5959040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8428227-3532-F040-A560-7BFBAC15D19B}"/>
              </a:ext>
            </a:extLst>
          </p:cNvPr>
          <p:cNvSpPr txBox="1"/>
          <p:nvPr/>
        </p:nvSpPr>
        <p:spPr>
          <a:xfrm>
            <a:off x="7933386" y="5791200"/>
            <a:ext cx="244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Transfers</a:t>
            </a:r>
          </a:p>
        </p:txBody>
      </p:sp>
    </p:spTree>
    <p:extLst>
      <p:ext uri="{BB962C8B-B14F-4D97-AF65-F5344CB8AC3E}">
        <p14:creationId xmlns:p14="http://schemas.microsoft.com/office/powerpoint/2010/main" val="37217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F9B8-CCE9-8044-9E45-B217B92D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Intra-hospital SIS model  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5285-DEE7-9C4C-9175-99E6C0E8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Analysis &amp; Simulations</a:t>
            </a:r>
          </a:p>
          <a:p>
            <a:pPr lvl="1"/>
            <a:r>
              <a:rPr lang="en-US" dirty="0">
                <a:effectLst/>
              </a:rPr>
              <a:t>Gillespie's Stochastic Simulation Algorithm (SSA)</a:t>
            </a:r>
          </a:p>
          <a:p>
            <a:pPr lvl="2"/>
            <a:r>
              <a:rPr lang="en-US" dirty="0">
                <a:effectLst/>
              </a:rPr>
              <a:t>Generate Simulations of Finite Populations in a continuous Time Model</a:t>
            </a:r>
          </a:p>
          <a:p>
            <a:endParaRPr lang="en-US" dirty="0"/>
          </a:p>
          <a:p>
            <a:r>
              <a:rPr lang="en-US" dirty="0"/>
              <a:t>Model Parameters</a:t>
            </a:r>
          </a:p>
          <a:p>
            <a:pPr lvl="1"/>
            <a:r>
              <a:rPr lang="en-US" dirty="0"/>
              <a:t>100 patients (99 susceptible / 1 infected)</a:t>
            </a:r>
          </a:p>
          <a:p>
            <a:pPr lvl="1"/>
            <a:r>
              <a:rPr lang="en-US" dirty="0"/>
              <a:t>Studied a range of patient colonization rates 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100 simulations (500 time steps per simulation)</a:t>
            </a:r>
          </a:p>
        </p:txBody>
      </p:sp>
    </p:spTree>
    <p:extLst>
      <p:ext uri="{BB962C8B-B14F-4D97-AF65-F5344CB8AC3E}">
        <p14:creationId xmlns:p14="http://schemas.microsoft.com/office/powerpoint/2010/main" val="25152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2F72-0D08-E14D-852A-7CBFEF7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9942"/>
            <a:ext cx="9905998" cy="889461"/>
          </a:xfrm>
        </p:spPr>
        <p:txBody>
          <a:bodyPr/>
          <a:lstStyle/>
          <a:p>
            <a:r>
              <a:rPr lang="en-US" dirty="0"/>
              <a:t>Intra-hospital SIS Model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7B433-2AB6-924E-95A6-3DAB96A1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0" y="1441449"/>
            <a:ext cx="37084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C670F-C7D3-E145-8E44-B3911B3C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455056"/>
            <a:ext cx="3708400" cy="222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02A1D-C504-604F-8CCB-92AD8564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80" y="1455056"/>
            <a:ext cx="37084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8EE71-3281-FA46-BA7F-5EE8EA5B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20" y="4185558"/>
            <a:ext cx="3708400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4EF27-AE67-E846-9172-721A31933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80" y="4185558"/>
            <a:ext cx="370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3423-34D7-CD45-8391-9190F76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0107"/>
          </a:xfrm>
        </p:spPr>
        <p:txBody>
          <a:bodyPr/>
          <a:lstStyle/>
          <a:p>
            <a:r>
              <a:rPr lang="en-US" dirty="0"/>
              <a:t>SIS inter-hospital network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DD7E-ECB9-B847-80E0-D40FB7C8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8497"/>
            <a:ext cx="9905998" cy="41427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 Objectives:</a:t>
            </a:r>
          </a:p>
          <a:p>
            <a:pPr lvl="1"/>
            <a:r>
              <a:rPr lang="en-US" dirty="0"/>
              <a:t>Implement sis network model for hospital patient transfers</a:t>
            </a:r>
          </a:p>
          <a:p>
            <a:pPr lvl="1"/>
            <a:r>
              <a:rPr lang="en-US" dirty="0"/>
              <a:t>Study a range of the colonization rates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Compare the disease spread across different Random network structures</a:t>
            </a:r>
          </a:p>
          <a:p>
            <a:pPr lvl="2"/>
            <a:r>
              <a:rPr lang="en-US" dirty="0" err="1"/>
              <a:t>Erdos-Renyi</a:t>
            </a:r>
            <a:endParaRPr lang="en-US" dirty="0"/>
          </a:p>
          <a:p>
            <a:pPr lvl="2"/>
            <a:r>
              <a:rPr lang="en-US" dirty="0" err="1"/>
              <a:t>Barabasi</a:t>
            </a:r>
            <a:r>
              <a:rPr lang="en-US" dirty="0"/>
              <a:t> (Preferential Attachment) </a:t>
            </a:r>
          </a:p>
          <a:p>
            <a:pPr lvl="2"/>
            <a:r>
              <a:rPr lang="en-US" dirty="0">
                <a:effectLst/>
              </a:rPr>
              <a:t>Watts &amp; </a:t>
            </a:r>
            <a:r>
              <a:rPr lang="en-US" dirty="0" err="1">
                <a:effectLst/>
              </a:rPr>
              <a:t>Strogatz</a:t>
            </a:r>
            <a:r>
              <a:rPr lang="en-US" dirty="0"/>
              <a:t> (Small World) </a:t>
            </a:r>
          </a:p>
          <a:p>
            <a:r>
              <a:rPr lang="en-US" dirty="0"/>
              <a:t>Network Parameters</a:t>
            </a:r>
          </a:p>
          <a:p>
            <a:pPr lvl="1"/>
            <a:r>
              <a:rPr lang="en-US" dirty="0"/>
              <a:t>Initial Infected(%) = 1,  Decolonization Rate(Gamma) = 0.002083</a:t>
            </a:r>
          </a:p>
          <a:p>
            <a:pPr lvl="1"/>
            <a:r>
              <a:rPr lang="en-US" dirty="0"/>
              <a:t>Colonization rate (Beta) = 0.00167 - 0.0025</a:t>
            </a:r>
          </a:p>
          <a:p>
            <a:pPr lvl="1"/>
            <a:r>
              <a:rPr lang="en-US" dirty="0"/>
              <a:t>Equal probability of Patient Transfer</a:t>
            </a:r>
          </a:p>
          <a:p>
            <a:pPr lvl="1"/>
            <a:r>
              <a:rPr lang="en-US" dirty="0"/>
              <a:t>Hospitals “infect” Hospitals with similar probabilities as patients to patients</a:t>
            </a:r>
          </a:p>
        </p:txBody>
      </p:sp>
    </p:spTree>
    <p:extLst>
      <p:ext uri="{BB962C8B-B14F-4D97-AF65-F5344CB8AC3E}">
        <p14:creationId xmlns:p14="http://schemas.microsoft.com/office/powerpoint/2010/main" val="133041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E3F6-C363-454C-9042-93228000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7" y="861134"/>
            <a:ext cx="8620218" cy="994299"/>
          </a:xfrm>
        </p:spPr>
        <p:txBody>
          <a:bodyPr/>
          <a:lstStyle/>
          <a:p>
            <a:r>
              <a:rPr lang="en-US" dirty="0"/>
              <a:t>Initial Infection Networks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C47BF-0C8B-4AE5-BE68-97DFD8EF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272" y="2377990"/>
            <a:ext cx="3595455" cy="25840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1F94A-4527-468E-8DB6-CDF13DFF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18" y="2377990"/>
            <a:ext cx="3671467" cy="2605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F60DF2-43D4-4674-A6A9-3959B83B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14" y="2377990"/>
            <a:ext cx="3671467" cy="2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CC2-6415-F64D-B1A2-5A32A9EC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12" y="-233545"/>
            <a:ext cx="7700529" cy="1520301"/>
          </a:xfrm>
        </p:spPr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0.8)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C4B4D-45ED-41BA-B0E6-2512C3F6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73" y="1121937"/>
            <a:ext cx="3568177" cy="2469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2DFFF-AF10-4F03-A598-434AC661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88" y="1121936"/>
            <a:ext cx="3568176" cy="2469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3BFD5F-FCA0-4F78-8354-BEF1249C0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16" y="3819771"/>
            <a:ext cx="3361290" cy="27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7DE0A1-45EB-403D-A6A1-733DDC246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068" y="3819771"/>
            <a:ext cx="3293616" cy="2739200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095A4F3-812D-408C-85EA-4B58B9C6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2446" y="1121937"/>
            <a:ext cx="3568177" cy="2469709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A076E3-D023-4A38-AF07-2504F923C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25" y="3862973"/>
            <a:ext cx="3468218" cy="26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8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533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Century Gothic</vt:lpstr>
      <vt:lpstr>Mesh</vt:lpstr>
      <vt:lpstr>Dynamics of an Epidemic Network Model</vt:lpstr>
      <vt:lpstr>Background </vt:lpstr>
      <vt:lpstr>Intra-hospital SIS model</vt:lpstr>
      <vt:lpstr>Intra-hospital SIS model</vt:lpstr>
      <vt:lpstr>Intra-hospital SIS model                       </vt:lpstr>
      <vt:lpstr>Intra-hospital SIS Model Results </vt:lpstr>
      <vt:lpstr>SIS inter-hospital network model </vt:lpstr>
      <vt:lpstr>Initial Infection Networks </vt:lpstr>
      <vt:lpstr>Network Comparison (R0 = 0.8)</vt:lpstr>
      <vt:lpstr>Network Comparison (R0 = 1.0)</vt:lpstr>
      <vt:lpstr>Network Comparison (R0 = 1.2)</vt:lpstr>
      <vt:lpstr>Meta-population network model</vt:lpstr>
      <vt:lpstr>Meta-population results </vt:lpstr>
      <vt:lpstr>Discussion &amp; challenges</vt:lpstr>
      <vt:lpstr>Next steps / future work</vt:lpstr>
      <vt:lpstr>Thank you  Hitesh Bahar hitesh.bahar@wsu.edu   Matthew Mietchen matthew.Mietchen@wsu.edu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Model Dynamics</dc:title>
  <dc:creator>Mietchen, Matthew Stephen</dc:creator>
  <cp:lastModifiedBy>Bahar, Hitesh</cp:lastModifiedBy>
  <cp:revision>56</cp:revision>
  <dcterms:created xsi:type="dcterms:W3CDTF">2019-04-20T20:47:42Z</dcterms:created>
  <dcterms:modified xsi:type="dcterms:W3CDTF">2019-04-23T17:50:12Z</dcterms:modified>
</cp:coreProperties>
</file>